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12" r:id="rId44"/>
    <p:sldId id="313" r:id="rId45"/>
    <p:sldId id="315" r:id="rId46"/>
    <p:sldId id="314" r:id="rId47"/>
    <p:sldId id="317" r:id="rId48"/>
    <p:sldId id="305" r:id="rId49"/>
    <p:sldId id="306" r:id="rId50"/>
    <p:sldId id="307" r:id="rId51"/>
    <p:sldId id="308" r:id="rId52"/>
    <p:sldId id="309" r:id="rId53"/>
    <p:sldId id="310" r:id="rId54"/>
    <p:sldId id="31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325220" y="3274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7500" lnSpcReduction="20000"/>
          </a:bodyPr>
          <a:lstStyle/>
          <a:p>
            <a:pPr marL="0" indent="0" algn="r" defTabSz="1219170" rtl="1" eaLnBrk="1" latinLnBrk="0" hangingPunct="1">
              <a:spcBef>
                <a:spcPct val="20000"/>
              </a:spcBef>
              <a:buFont typeface="Arial" pitchFamily="34" charset="0"/>
              <a:buNone/>
            </a:pPr>
            <a:r>
              <a:rPr lang="en-US" dirty="0" smtClean="0"/>
              <a:t>Fragment</a:t>
            </a:r>
            <a:r>
              <a:rPr lang="en-US" dirty="0" smtClean="0"/>
              <a:t>s</a:t>
            </a:r>
            <a:r>
              <a:rPr lang="he-IL" dirty="0" smtClean="0"/>
              <a:t> הם רכיבי UI הדומים ל</a:t>
            </a:r>
            <a:r>
              <a:rPr lang="en-US" dirty="0" smtClean="0"/>
              <a:t>Activity </a:t>
            </a:r>
            <a:r>
              <a:rPr lang="he-IL" dirty="0" smtClean="0"/>
              <a:t>בכך שהם מתארים </a:t>
            </a:r>
            <a:r>
              <a:rPr lang="en-US" dirty="0" smtClean="0"/>
              <a:t>layout</a:t>
            </a:r>
            <a:r>
              <a:rPr lang="he-IL" dirty="0" smtClean="0"/>
              <a:t> שלם (של חלק ממסך או אפילו מסך שלם) אבל הם מציגים אופציות נוספות שלא היו רק עם ה</a:t>
            </a:r>
            <a:r>
              <a:rPr lang="en-US" dirty="0" smtClean="0"/>
              <a:t>Activities</a:t>
            </a:r>
            <a:r>
              <a:rPr lang="he-IL" dirty="0" smtClean="0"/>
              <a:t>. בעזרת ה</a:t>
            </a:r>
            <a:r>
              <a:rPr lang="en-US" dirty="0" smtClean="0"/>
              <a:t>fragments</a:t>
            </a:r>
            <a:r>
              <a:rPr lang="he-IL" dirty="0" smtClean="0"/>
              <a:t> אפר להגדיר רק חלק ממסך שיהיה אחראי על עצמו ושאולי חוזר על עצמו במספר מסכים </a:t>
            </a:r>
            <a:r>
              <a:rPr lang="he-IL" dirty="0" err="1" smtClean="0"/>
              <a:t>האפליקצייה</a:t>
            </a:r>
            <a:r>
              <a:rPr lang="he-IL" dirty="0" smtClean="0"/>
              <a:t>. עוד דבר זה שהם יכולים להחליף את הצורך ביותר מ</a:t>
            </a:r>
            <a:r>
              <a:rPr lang="en-US" dirty="0" smtClean="0"/>
              <a:t>Activity</a:t>
            </a:r>
            <a:r>
              <a:rPr lang="he-IL" dirty="0" smtClean="0"/>
              <a:t> אחד. אמרנו ש</a:t>
            </a:r>
            <a:r>
              <a:rPr lang="en-US" dirty="0" smtClean="0"/>
              <a:t>Activity</a:t>
            </a:r>
            <a:r>
              <a:rPr lang="he-IL" dirty="0"/>
              <a:t> </a:t>
            </a:r>
            <a:r>
              <a:rPr lang="he-IL" dirty="0" smtClean="0"/>
              <a:t>אמור להיות יחידה עצמאית אבל מה אם כן נדרש שכמה מסכים כן יהיו קשורים זה לזה בצורה לוגית סדרתית. אז במקום להשתמש בכמה </a:t>
            </a:r>
            <a:r>
              <a:rPr lang="en-US" dirty="0" err="1" smtClean="0"/>
              <a:t>activies</a:t>
            </a:r>
            <a:r>
              <a:rPr lang="he-IL" dirty="0" smtClean="0"/>
              <a:t> ניתן להשתמש ב</a:t>
            </a:r>
            <a:r>
              <a:rPr lang="en-US" dirty="0" smtClean="0"/>
              <a:t>activity</a:t>
            </a:r>
            <a:r>
              <a:rPr lang="he-IL" dirty="0" smtClean="0"/>
              <a:t> אחד שהתוכן שלו הוא </a:t>
            </a:r>
            <a:r>
              <a:rPr lang="en-US" dirty="0" smtClean="0"/>
              <a:t>fragments</a:t>
            </a:r>
            <a:r>
              <a:rPr lang="he-IL" dirty="0" smtClean="0"/>
              <a:t> מתחלפים. </a:t>
            </a:r>
          </a:p>
          <a:p>
            <a:pPr marL="0" indent="0" algn="r" defTabSz="1219170" rtl="1" eaLnBrk="1" latinLnBrk="0" hangingPunct="1">
              <a:spcBef>
                <a:spcPct val="20000"/>
              </a:spcBef>
              <a:buFont typeface="Arial" pitchFamily="34" charset="0"/>
              <a:buNone/>
            </a:pPr>
            <a:r>
              <a:rPr lang="he-IL" dirty="0" smtClean="0"/>
              <a:t>על מנת ליצור </a:t>
            </a:r>
            <a:r>
              <a:rPr lang="en-US" dirty="0" smtClean="0"/>
              <a:t>fragment</a:t>
            </a:r>
            <a:r>
              <a:rPr lang="he-IL" dirty="0" smtClean="0"/>
              <a:t> יש ליצור לו קובץ XML נלווה (ברוב המקרים) בדומה ל</a:t>
            </a:r>
            <a:r>
              <a:rPr lang="en-US" dirty="0" smtClean="0"/>
              <a:t>activity</a:t>
            </a:r>
            <a:r>
              <a:rPr lang="he-IL" dirty="0" smtClean="0"/>
              <a:t> ויש ליצור מחלקה היורשת ה</a:t>
            </a:r>
            <a:r>
              <a:rPr lang="en-US" dirty="0" smtClean="0"/>
              <a:t>Fragment</a:t>
            </a:r>
            <a:r>
              <a:rPr lang="he-IL" dirty="0" smtClean="0"/>
              <a:t>. יש את שתי האופציות הנ"ל וכל אחד מומש בצורה אחרת:</a:t>
            </a:r>
          </a:p>
          <a:p>
            <a:pPr marL="0" indent="0" algn="r" defTabSz="1219170" rtl="1" eaLnBrk="1" latinLnBrk="0" hangingPunct="1">
              <a:spcBef>
                <a:spcPct val="20000"/>
              </a:spcBef>
              <a:buFont typeface="Arial" pitchFamily="34" charset="0"/>
              <a:buNone/>
            </a:pPr>
            <a:r>
              <a:rPr lang="he-IL" dirty="0" smtClean="0"/>
              <a:t>עבור חלקי מסך עצמאיים - ה</a:t>
            </a:r>
            <a:r>
              <a:rPr lang="en-US" dirty="0" smtClean="0"/>
              <a:t>Activity</a:t>
            </a:r>
            <a:r>
              <a:rPr lang="he-IL" dirty="0"/>
              <a:t> </a:t>
            </a:r>
            <a:r>
              <a:rPr lang="he-IL" dirty="0" smtClean="0"/>
              <a:t>בו </a:t>
            </a:r>
            <a:r>
              <a:rPr lang="he-IL" dirty="0" err="1" smtClean="0"/>
              <a:t>יישכנו</a:t>
            </a:r>
            <a:r>
              <a:rPr lang="he-IL" dirty="0" smtClean="0"/>
              <a:t> ה</a:t>
            </a:r>
            <a:r>
              <a:rPr lang="en-US" dirty="0" smtClean="0"/>
              <a:t>fragments</a:t>
            </a:r>
            <a:r>
              <a:rPr lang="he-IL" dirty="0" smtClean="0"/>
              <a:t> יכול לרשת ממחלקת </a:t>
            </a:r>
            <a:r>
              <a:rPr lang="en-US" dirty="0" err="1" smtClean="0"/>
              <a:t>FragmentActivity</a:t>
            </a:r>
            <a:r>
              <a:rPr lang="he-IL" dirty="0" smtClean="0"/>
              <a:t> אז ב</a:t>
            </a:r>
            <a:r>
              <a:rPr lang="en-US" dirty="0" smtClean="0"/>
              <a:t>XML</a:t>
            </a:r>
            <a:r>
              <a:rPr lang="he-IL" dirty="0"/>
              <a:t> </a:t>
            </a:r>
            <a:r>
              <a:rPr lang="he-IL" dirty="0" smtClean="0"/>
              <a:t>של אותו </a:t>
            </a:r>
            <a:r>
              <a:rPr lang="en-US" dirty="0" smtClean="0"/>
              <a:t>activity</a:t>
            </a:r>
            <a:r>
              <a:rPr lang="he-IL" dirty="0"/>
              <a:t> </a:t>
            </a:r>
            <a:r>
              <a:rPr lang="he-IL" dirty="0" err="1" smtClean="0"/>
              <a:t>להתשמש</a:t>
            </a:r>
            <a:r>
              <a:rPr lang="he-IL" dirty="0"/>
              <a:t> </a:t>
            </a:r>
            <a:r>
              <a:rPr lang="he-IL" dirty="0" smtClean="0"/>
              <a:t>בתגית של </a:t>
            </a:r>
            <a:r>
              <a:rPr lang="en-US" dirty="0" smtClean="0"/>
              <a:t>&lt;fragment&gt;</a:t>
            </a:r>
            <a:r>
              <a:rPr lang="he-IL" dirty="0"/>
              <a:t> </a:t>
            </a:r>
            <a:r>
              <a:rPr lang="he-IL" dirty="0" smtClean="0"/>
              <a:t>בה קישור למחלקה של ה </a:t>
            </a:r>
            <a:r>
              <a:rPr lang="en-US" dirty="0" smtClean="0"/>
              <a:t>fragment</a:t>
            </a:r>
            <a:r>
              <a:rPr lang="he-IL" dirty="0" smtClean="0"/>
              <a:t> במאפיין </a:t>
            </a:r>
            <a:r>
              <a:rPr lang="en-US" dirty="0" err="1" smtClean="0"/>
              <a:t>android:name</a:t>
            </a:r>
            <a:r>
              <a:rPr lang="he-IL" dirty="0" smtClean="0"/>
              <a:t> וקישור </a:t>
            </a:r>
            <a:r>
              <a:rPr lang="he-IL" dirty="0" err="1" smtClean="0"/>
              <a:t>לXML</a:t>
            </a:r>
            <a:r>
              <a:rPr lang="he-IL" dirty="0" smtClean="0"/>
              <a:t> של ה</a:t>
            </a:r>
            <a:r>
              <a:rPr lang="en-US" dirty="0" smtClean="0"/>
              <a:t>fragment</a:t>
            </a:r>
            <a:r>
              <a:rPr lang="he-IL" dirty="0" smtClean="0"/>
              <a:t> במאפיין  </a:t>
            </a:r>
            <a:r>
              <a:rPr lang="en-US" dirty="0" err="1" smtClean="0"/>
              <a:t>tools:layout</a:t>
            </a:r>
            <a:r>
              <a:rPr lang="he-IL" dirty="0" smtClean="0"/>
              <a:t>.</a:t>
            </a:r>
          </a:p>
          <a:p>
            <a:pPr marL="0" indent="0" algn="r" defTabSz="1219170" rtl="1" eaLnBrk="1" latinLnBrk="0" hangingPunct="1">
              <a:spcBef>
                <a:spcPct val="20000"/>
              </a:spcBef>
              <a:buFont typeface="Arial" pitchFamily="34" charset="0"/>
              <a:buNone/>
            </a:pPr>
            <a:r>
              <a:rPr lang="he-IL" dirty="0" smtClean="0"/>
              <a:t>עבור תוכן דינמי מתחלף - נשתמש ב</a:t>
            </a:r>
            <a:r>
              <a:rPr lang="en-US" dirty="0" smtClean="0"/>
              <a:t>layout</a:t>
            </a:r>
            <a:r>
              <a:rPr lang="he-IL" dirty="0"/>
              <a:t> </a:t>
            </a:r>
            <a:r>
              <a:rPr lang="he-IL" dirty="0" smtClean="0"/>
              <a:t>בתור </a:t>
            </a:r>
            <a:r>
              <a:rPr lang="en-US" dirty="0" smtClean="0"/>
              <a:t>container</a:t>
            </a:r>
            <a:r>
              <a:rPr lang="he-IL" dirty="0" smtClean="0"/>
              <a:t> שבו יתחלפו ה</a:t>
            </a:r>
            <a:r>
              <a:rPr lang="en-US" dirty="0" smtClean="0"/>
              <a:t>fragments</a:t>
            </a:r>
            <a:r>
              <a:rPr lang="he-IL" dirty="0" smtClean="0"/>
              <a:t> בדינמיים.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spTree>
    <p:extLst>
      <p:ext uri="{BB962C8B-B14F-4D97-AF65-F5344CB8AC3E}">
        <p14:creationId xmlns:p14="http://schemas.microsoft.com/office/powerpoint/2010/main" val="1233381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213806"/>
            <a:ext cx="3735436" cy="3277068"/>
          </a:xfrm>
        </p:spPr>
      </p:pic>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169" y="2237875"/>
            <a:ext cx="3735436" cy="2292933"/>
          </a:xfrm>
          <a:prstGeom prst="rect">
            <a:avLst/>
          </a:prstGeom>
        </p:spPr>
      </p:pic>
      <p:sp>
        <p:nvSpPr>
          <p:cNvPr id="8" name="Content Placeholder 2"/>
          <p:cNvSpPr txBox="1">
            <a:spLocks/>
          </p:cNvSpPr>
          <p:nvPr/>
        </p:nvSpPr>
        <p:spPr>
          <a:xfrm>
            <a:off x="847024" y="1828586"/>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a:t>f</a:t>
            </a:r>
            <a:r>
              <a:rPr lang="en-US" dirty="0" err="1" smtClean="0"/>
              <a:t>ragment_first</a:t>
            </a:r>
            <a:endParaRPr lang="he-IL" dirty="0" smtClean="0"/>
          </a:p>
        </p:txBody>
      </p:sp>
      <p:sp>
        <p:nvSpPr>
          <p:cNvPr id="9" name="Content Placeholder 2"/>
          <p:cNvSpPr txBox="1">
            <a:spLocks/>
          </p:cNvSpPr>
          <p:nvPr/>
        </p:nvSpPr>
        <p:spPr>
          <a:xfrm>
            <a:off x="6053399" y="1852654"/>
            <a:ext cx="2369486" cy="438159"/>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smtClean="0"/>
              <a:t>fragment_second</a:t>
            </a:r>
            <a:endParaRPr lang="he-IL" dirty="0" smtClean="0"/>
          </a:p>
        </p:txBody>
      </p:sp>
    </p:spTree>
    <p:extLst>
      <p:ext uri="{BB962C8B-B14F-4D97-AF65-F5344CB8AC3E}">
        <p14:creationId xmlns:p14="http://schemas.microsoft.com/office/powerpoint/2010/main" val="1363239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7" y="2005053"/>
            <a:ext cx="7094872" cy="2988928"/>
          </a:xfrm>
          <a:prstGeom prst="rect">
            <a:avLst/>
          </a:prstGeom>
        </p:spPr>
      </p:pic>
      <p:pic>
        <p:nvPicPr>
          <p:cNvPr id="1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12" y="5213816"/>
            <a:ext cx="7094872" cy="1557289"/>
          </a:xfrm>
          <a:prstGeom prst="rect">
            <a:avLst/>
          </a:prstGeom>
        </p:spPr>
      </p:pic>
      <p:sp>
        <p:nvSpPr>
          <p:cNvPr id="12" name="Rectangle 11"/>
          <p:cNvSpPr/>
          <p:nvPr/>
        </p:nvSpPr>
        <p:spPr>
          <a:xfrm>
            <a:off x="904775" y="3413964"/>
            <a:ext cx="4196614" cy="14738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835793" y="3640054"/>
            <a:ext cx="5189621" cy="69131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a:off x="6025414" y="4073109"/>
            <a:ext cx="2107933" cy="800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05651" y="3334097"/>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ניפוח ה</a:t>
            </a:r>
            <a:r>
              <a:rPr lang="en-US" sz="1100" dirty="0" smtClean="0">
                <a:solidFill>
                  <a:schemeClr val="bg1"/>
                </a:solidFill>
              </a:rPr>
              <a:t>view</a:t>
            </a:r>
            <a:r>
              <a:rPr lang="he-IL" sz="1100" dirty="0" smtClean="0">
                <a:solidFill>
                  <a:schemeClr val="bg1"/>
                </a:solidFill>
              </a:rPr>
              <a:t> של ה</a:t>
            </a:r>
            <a:r>
              <a:rPr lang="en-US" sz="1100" dirty="0" smtClean="0">
                <a:solidFill>
                  <a:schemeClr val="bg1"/>
                </a:solidFill>
              </a:rPr>
              <a:t>fragment</a:t>
            </a:r>
            <a:endParaRPr lang="en-US" sz="1100" dirty="0">
              <a:solidFill>
                <a:schemeClr val="bg1"/>
              </a:solidFill>
            </a:endParaRPr>
          </a:p>
        </p:txBody>
      </p:sp>
      <p:cxnSp>
        <p:nvCxnSpPr>
          <p:cNvPr id="20" name="Straight Connector 19"/>
          <p:cNvCxnSpPr/>
          <p:nvPr/>
        </p:nvCxnSpPr>
        <p:spPr>
          <a:xfrm>
            <a:off x="5101389" y="3499517"/>
            <a:ext cx="2898258" cy="678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31308" y="3935022"/>
            <a:ext cx="1444906"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כמו ב</a:t>
            </a:r>
            <a:r>
              <a:rPr lang="en-US" sz="1100" dirty="0" smtClean="0">
                <a:solidFill>
                  <a:schemeClr val="bg1"/>
                </a:solidFill>
              </a:rPr>
              <a:t>activity</a:t>
            </a:r>
            <a:r>
              <a:rPr lang="he-IL" sz="1100" dirty="0" smtClean="0">
                <a:solidFill>
                  <a:schemeClr val="bg1"/>
                </a:solidFill>
              </a:rPr>
              <a:t> אפשר לקבל הפניה ל</a:t>
            </a:r>
            <a:r>
              <a:rPr lang="en-US" sz="1100" dirty="0" smtClean="0">
                <a:solidFill>
                  <a:schemeClr val="bg1"/>
                </a:solidFill>
              </a:rPr>
              <a:t>views</a:t>
            </a:r>
            <a:r>
              <a:rPr lang="he-IL" sz="1100" dirty="0" smtClean="0">
                <a:solidFill>
                  <a:schemeClr val="bg1"/>
                </a:solidFill>
              </a:rPr>
              <a:t> </a:t>
            </a:r>
            <a:r>
              <a:rPr lang="he-IL" sz="1100" dirty="0" err="1" smtClean="0">
                <a:solidFill>
                  <a:schemeClr val="bg1"/>
                </a:solidFill>
              </a:rPr>
              <a:t>שבXML</a:t>
            </a:r>
            <a:r>
              <a:rPr lang="he-IL" sz="1100" dirty="0" smtClean="0">
                <a:solidFill>
                  <a:schemeClr val="bg1"/>
                </a:solidFill>
              </a:rPr>
              <a:t>. רק עכשיו זה עובר דרך ה</a:t>
            </a:r>
            <a:r>
              <a:rPr lang="en-US" sz="1100" dirty="0" smtClean="0">
                <a:solidFill>
                  <a:schemeClr val="bg1"/>
                </a:solidFill>
              </a:rPr>
              <a:t>view</a:t>
            </a:r>
            <a:r>
              <a:rPr lang="he-IL" sz="1100" dirty="0" smtClean="0">
                <a:solidFill>
                  <a:schemeClr val="bg1"/>
                </a:solidFill>
              </a:rPr>
              <a:t> המנופח</a:t>
            </a:r>
            <a:endParaRPr lang="en-US" sz="1100" dirty="0">
              <a:solidFill>
                <a:schemeClr val="bg1"/>
              </a:solidFill>
            </a:endParaRPr>
          </a:p>
        </p:txBody>
      </p:sp>
    </p:spTree>
    <p:extLst>
      <p:ext uri="{BB962C8B-B14F-4D97-AF65-F5344CB8AC3E}">
        <p14:creationId xmlns:p14="http://schemas.microsoft.com/office/powerpoint/2010/main" val="1091348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184936"/>
            <a:ext cx="6133480" cy="4241236"/>
          </a:xfrm>
        </p:spPr>
      </p:pic>
      <p:sp>
        <p:nvSpPr>
          <p:cNvPr id="8" name="Content Placeholder 2"/>
          <p:cNvSpPr txBox="1">
            <a:spLocks/>
          </p:cNvSpPr>
          <p:nvPr/>
        </p:nvSpPr>
        <p:spPr>
          <a:xfrm>
            <a:off x="2139692" y="1799715"/>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l" defTabSz="1219170" rtl="0" eaLnBrk="1" latinLnBrk="0" hangingPunct="1">
              <a:spcBef>
                <a:spcPct val="20000"/>
              </a:spcBef>
              <a:buFont typeface="Arial" pitchFamily="34" charset="0"/>
              <a:buNone/>
            </a:pPr>
            <a:r>
              <a:rPr lang="en-US" dirty="0" err="1" smtClean="0"/>
              <a:t>activity_main</a:t>
            </a:r>
            <a:endParaRPr lang="he-IL" dirty="0" smtClean="0"/>
          </a:p>
        </p:txBody>
      </p:sp>
      <p:sp>
        <p:nvSpPr>
          <p:cNvPr id="9" name="Content Placeholder 2"/>
          <p:cNvSpPr txBox="1">
            <a:spLocks/>
          </p:cNvSpPr>
          <p:nvPr/>
        </p:nvSpPr>
        <p:spPr>
          <a:xfrm>
            <a:off x="6628281" y="1965856"/>
            <a:ext cx="2369486" cy="438159"/>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אופציה ראשונה:</a:t>
            </a:r>
            <a:endParaRPr lang="he-IL" dirty="0" smtClean="0"/>
          </a:p>
        </p:txBody>
      </p:sp>
    </p:spTree>
    <p:extLst>
      <p:ext uri="{BB962C8B-B14F-4D97-AF65-F5344CB8AC3E}">
        <p14:creationId xmlns:p14="http://schemas.microsoft.com/office/powerpoint/2010/main" val="196074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385" y="2759239"/>
            <a:ext cx="4548829" cy="3620349"/>
          </a:xfrm>
          <a:prstGeom prst="rect">
            <a:avLst/>
          </a:prstGeom>
        </p:spPr>
      </p:pic>
      <p:sp>
        <p:nvSpPr>
          <p:cNvPr id="12" name="Rectangle 11"/>
          <p:cNvSpPr/>
          <p:nvPr/>
        </p:nvSpPr>
        <p:spPr>
          <a:xfrm>
            <a:off x="5510606" y="3837476"/>
            <a:ext cx="3888606" cy="106178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7353701" y="1932389"/>
            <a:ext cx="2122513" cy="461665"/>
          </a:xfrm>
          <a:prstGeom prst="rect">
            <a:avLst/>
          </a:prstGeom>
          <a:noFill/>
        </p:spPr>
        <p:txBody>
          <a:bodyPr wrap="square" rtlCol="0">
            <a:spAutoFit/>
          </a:bodyPr>
          <a:lstStyle/>
          <a:p>
            <a:pPr marL="0" algn="r" defTabSz="914400" rtl="1" eaLnBrk="1" latinLnBrk="0" hangingPunct="1"/>
            <a:r>
              <a:rPr lang="he-IL" sz="2400" dirty="0" smtClean="0">
                <a:solidFill>
                  <a:schemeClr val="bg1"/>
                </a:solidFill>
              </a:rPr>
              <a:t>אופציה שניה:</a:t>
            </a:r>
            <a:endParaRPr lang="en-US" sz="2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1301242"/>
            <a:ext cx="4548344" cy="5491213"/>
          </a:xfrm>
          <a:prstGeom prst="rect">
            <a:avLst/>
          </a:prstGeom>
        </p:spPr>
      </p:pic>
    </p:spTree>
    <p:extLst>
      <p:ext uri="{BB962C8B-B14F-4D97-AF65-F5344CB8AC3E}">
        <p14:creationId xmlns:p14="http://schemas.microsoft.com/office/powerpoint/2010/main" val="1016177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880" dirty="0" smtClean="0"/>
              <a:t>הם עליית הטלפון, סוללה חלשה, חיבור לחשמל, חיבור לאוזניות ועוד. </a:t>
            </a:r>
            <a:r>
              <a:rPr lang="he-IL" sz="1880" dirty="0" smtClean="0"/>
              <a:t>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a:t>
            </a:r>
            <a:r>
              <a:rPr lang="en-US" sz="1880" dirty="0" smtClean="0"/>
              <a:t>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endParaRPr lang="he-IL" sz="188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70000" lnSpcReduction="20000"/>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dirty="0" smtClean="0"/>
              <a:t> דרך 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provider</a:t>
            </a:r>
            <a:r>
              <a:rPr lang="he-IL" dirty="0" smtClean="0"/>
              <a:t>). </a:t>
            </a:r>
          </a:p>
          <a:p>
            <a:pPr marL="0" indent="0" algn="r" defTabSz="1219170" rtl="1" eaLnBrk="1" latinLnBrk="0" hangingPunct="1">
              <a:spcBef>
                <a:spcPct val="20000"/>
              </a:spcBef>
              <a:buFont typeface="Arial" pitchFamily="34" charset="0"/>
              <a:buNone/>
            </a:pPr>
            <a:r>
              <a:rPr lang="en-US" dirty="0" smtClean="0"/>
              <a:t>Content Resolvers</a:t>
            </a:r>
            <a:r>
              <a:rPr lang="he-IL" dirty="0" smtClean="0"/>
              <a:t> שומרים מידע במסדי נתונים של </a:t>
            </a:r>
            <a:r>
              <a:rPr lang="en-US" dirty="0" smtClean="0"/>
              <a:t>SQLite</a:t>
            </a:r>
            <a:r>
              <a:rPr lang="he-IL" dirty="0" smtClean="0"/>
              <a:t> הנשמרות תחת </a:t>
            </a:r>
            <a:r>
              <a:rPr lang="en-US" dirty="0" smtClean="0"/>
              <a:t>URI</a:t>
            </a:r>
            <a:r>
              <a:rPr lang="he-IL" dirty="0" smtClean="0"/>
              <a:t> (</a:t>
            </a:r>
            <a:r>
              <a:rPr lang="en-US" dirty="0" smtClean="0"/>
              <a:t>universal resource identifier</a:t>
            </a:r>
            <a:r>
              <a:rPr lang="he-IL" dirty="0" smtClean="0"/>
              <a:t>) ספציפי. זה </a:t>
            </a:r>
            <a:r>
              <a:rPr lang="he-IL" dirty="0" err="1" smtClean="0"/>
              <a:t>נפצות</a:t>
            </a:r>
            <a:r>
              <a:rPr lang="he-IL" dirty="0" smtClean="0"/>
              <a:t> בצורה מיוחדת עם אפליקציות שמתעסקות במדיה. למשל גישה לשירים השמורים במכשיר. יש את המידע שלהם שמור בטבלה תחת URI שאפליקציות אחרות יכולות לגשת אליהם כמו אפליקציית שעון מעורר שמשתמש בשירים בטלפון. </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3979</TotalTime>
  <Words>5802</Words>
  <Application>Microsoft Macintosh PowerPoint</Application>
  <PresentationFormat>Widescreen</PresentationFormat>
  <Paragraphs>355</Paragraphs>
  <Slides>54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213</cp:revision>
  <dcterms:created xsi:type="dcterms:W3CDTF">2021-05-07T00:22:26Z</dcterms:created>
  <dcterms:modified xsi:type="dcterms:W3CDTF">2021-05-24T04:51:56Z</dcterms:modified>
</cp:coreProperties>
</file>